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1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7.jpeg" ContentType="image/jpeg"/>
  <Override PartName="/ppt/media/image8.png" ContentType="image/png"/>
  <Override PartName="/ppt/media/image9.png" ContentType="image/png"/>
  <Override PartName="/ppt/media/image11.gif" ContentType="image/gif"/>
  <Override PartName="/ppt/media/image12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mover o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Clique para editar o 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4E6C5147-1DB5-4DFB-BC91-766768A9387C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7280" cy="3600720"/>
          </a:xfrm>
          <a:prstGeom prst="rect">
            <a:avLst/>
          </a:prstGeom>
          <a:ln w="0">
            <a:noFill/>
          </a:ln>
        </p:spPr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720"/>
          </a:xfrm>
          <a:prstGeom prst="rect">
            <a:avLst/>
          </a:prstGeom>
          <a:ln w="0">
            <a:noFill/>
          </a:ln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72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720"/>
          </a:xfrm>
          <a:prstGeom prst="rect">
            <a:avLst/>
          </a:prstGeom>
          <a:ln w="0">
            <a:noFill/>
          </a:ln>
        </p:spPr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72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7" name="CustomShape 14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720"/>
          </a:xfrm>
          <a:prstGeom prst="rect">
            <a:avLst/>
          </a:prstGeom>
          <a:ln w="0">
            <a:noFill/>
          </a:ln>
        </p:spPr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7280" cy="3600720"/>
          </a:xfrm>
          <a:prstGeom prst="rect">
            <a:avLst/>
          </a:prstGeom>
          <a:ln w="0">
            <a:noFill/>
          </a:ln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7280" cy="3600720"/>
          </a:xfrm>
          <a:prstGeom prst="rect">
            <a:avLst/>
          </a:prstGeom>
          <a:ln w="0">
            <a:noFill/>
          </a:ln>
        </p:spPr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3760" cy="3593520"/>
          </a:xfrm>
          <a:prstGeom prst="rect">
            <a:avLst/>
          </a:prstGeom>
          <a:ln w="0">
            <a:noFill/>
          </a:ln>
        </p:spPr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3240" cy="419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7" name="CustomShape 8"/>
          <p:cNvSpPr/>
          <p:nvPr/>
        </p:nvSpPr>
        <p:spPr>
          <a:xfrm>
            <a:off x="0" y="10155240"/>
            <a:ext cx="3261600" cy="52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7280" cy="3600720"/>
          </a:xfrm>
          <a:prstGeom prst="rect">
            <a:avLst/>
          </a:prstGeom>
          <a:ln w="0">
            <a:noFill/>
          </a:ln>
        </p:spPr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720"/>
          </a:xfrm>
          <a:prstGeom prst="rect">
            <a:avLst/>
          </a:prstGeom>
          <a:ln w="0">
            <a:noFill/>
          </a:ln>
        </p:spPr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720"/>
          </a:xfrm>
          <a:prstGeom prst="rect">
            <a:avLst/>
          </a:prstGeom>
          <a:ln w="0">
            <a:noFill/>
          </a:ln>
        </p:spPr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720"/>
          </a:xfrm>
          <a:prstGeom prst="rect">
            <a:avLst/>
          </a:prstGeom>
          <a:ln w="0">
            <a:noFill/>
          </a:ln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720"/>
          </a:xfrm>
          <a:prstGeom prst="rect">
            <a:avLst/>
          </a:prstGeom>
          <a:ln w="0">
            <a:noFill/>
          </a:ln>
        </p:spPr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7280" cy="360072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5" name="CustomShape 17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2440" cy="12524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2440" cy="1252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2440" cy="532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2440" cy="5324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2440" cy="5324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180000"/>
            <a:ext cx="9705600" cy="12456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7560000" y="6840000"/>
            <a:ext cx="2505600" cy="5256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"/>
          <p:cNvSpPr/>
          <p:nvPr/>
        </p:nvSpPr>
        <p:spPr>
          <a:xfrm>
            <a:off x="900000" y="6840000"/>
            <a:ext cx="6465600" cy="5256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4"/>
          <p:cNvSpPr/>
          <p:nvPr/>
        </p:nvSpPr>
        <p:spPr>
          <a:xfrm>
            <a:off x="180000" y="6840000"/>
            <a:ext cx="525600" cy="5256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3150000"/>
            <a:ext cx="9712440" cy="12524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://117.211.166.170:8080/jspui/bitstream/123456789/1552/1/Linked.pdf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360000" y="333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Fundamentos de Algoritmos e Estrutura de Dados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540000" y="4680000"/>
            <a:ext cx="9172440" cy="25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360000" y="198000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Organizam os dados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Melhora a performance de uma busca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12" name="Imagem 2" descr=""/>
          <p:cNvPicPr/>
          <p:nvPr/>
        </p:nvPicPr>
        <p:blipFill>
          <a:blip r:embed="rId1"/>
          <a:stretch/>
        </p:blipFill>
        <p:spPr>
          <a:xfrm>
            <a:off x="1806120" y="3375000"/>
            <a:ext cx="6467040" cy="808200"/>
          </a:xfrm>
          <a:prstGeom prst="rect">
            <a:avLst/>
          </a:prstGeom>
          <a:ln w="0">
            <a:noFill/>
          </a:ln>
        </p:spPr>
      </p:pic>
      <p:pic>
        <p:nvPicPr>
          <p:cNvPr id="213" name="Imagem 4" descr=""/>
          <p:cNvPicPr/>
          <p:nvPr/>
        </p:nvPicPr>
        <p:blipFill>
          <a:blip r:embed="rId2"/>
          <a:stretch/>
        </p:blipFill>
        <p:spPr>
          <a:xfrm>
            <a:off x="1806120" y="5014440"/>
            <a:ext cx="6486120" cy="808200"/>
          </a:xfrm>
          <a:prstGeom prst="rect">
            <a:avLst/>
          </a:prstGeom>
          <a:ln w="0">
            <a:noFill/>
          </a:ln>
        </p:spPr>
      </p:pic>
      <p:sp>
        <p:nvSpPr>
          <p:cNvPr id="214" name="Seta: para Baixo 5"/>
          <p:cNvSpPr/>
          <p:nvPr/>
        </p:nvSpPr>
        <p:spPr>
          <a:xfrm>
            <a:off x="4947120" y="4317120"/>
            <a:ext cx="236880" cy="5925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360000" y="198000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Bubble Sort</a:t>
            </a:r>
            <a:endParaRPr b="0" lang="pt-BR" sz="1600" spc="-1" strike="noStrike">
              <a:latin typeface="Arial"/>
            </a:endParaRPr>
          </a:p>
          <a:p>
            <a:pPr lvl="2" marL="889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Varre o vetor comparando pares, trocando se o elemento posterior for menor que o anterior (ordem descrecente)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8" name="CustomShape 4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1"/>
          <a:srcRect l="0" t="0" r="0" b="16528"/>
          <a:stretch/>
        </p:blipFill>
        <p:spPr>
          <a:xfrm>
            <a:off x="873000" y="2974680"/>
            <a:ext cx="8893080" cy="372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360000" y="198000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Outros métodos:</a:t>
            </a:r>
            <a:endParaRPr b="0" lang="pt-BR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Bubble Sort</a:t>
            </a:r>
            <a:endParaRPr b="0" lang="pt-BR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Insert Sort</a:t>
            </a:r>
            <a:endParaRPr b="0" lang="pt-BR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Selection Sort</a:t>
            </a:r>
            <a:endParaRPr b="0" lang="pt-BR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Merge Sort</a:t>
            </a:r>
            <a:endParaRPr b="0" lang="pt-BR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Quick Sort</a:t>
            </a:r>
            <a:endParaRPr b="0" lang="pt-BR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Shell Sort</a:t>
            </a:r>
            <a:endParaRPr b="0" lang="pt-BR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Heap Sort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9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Métodos de Busca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5" name="CustomShape 11"/>
          <p:cNvSpPr/>
          <p:nvPr/>
        </p:nvSpPr>
        <p:spPr>
          <a:xfrm>
            <a:off x="360000" y="198000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Encontrar um elemento em um conjunto de dados</a:t>
            </a:r>
            <a:endParaRPr b="0" lang="pt-BR" sz="18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Sequencial ou Linear (arrays ordenados ou não)</a:t>
            </a:r>
            <a:endParaRPr b="0" lang="pt-BR" sz="18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Binária (arrays ordenados)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26" name="CustomShape 12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7" name="CustomShape 13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2453760" y="3426480"/>
            <a:ext cx="5055480" cy="336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Metódos de Ordenação e Busca (Trabalho)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360000" y="198000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600" spc="-1" strike="noStrike">
                <a:solidFill>
                  <a:srgbClr val="000000"/>
                </a:solidFill>
                <a:latin typeface="Arial"/>
                <a:ea typeface="Calibri"/>
              </a:rPr>
              <a:t>Trabalhos sobre algoritmos de ordenação e busca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600" spc="-1" strike="noStrike">
                <a:solidFill>
                  <a:srgbClr val="000000"/>
                </a:solidFill>
                <a:latin typeface="Arial"/>
                <a:ea typeface="Calibri"/>
              </a:rPr>
              <a:t>Comparação de Crítica de Métodos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600" spc="-1" strike="noStrike">
                <a:solidFill>
                  <a:srgbClr val="000000"/>
                </a:solidFill>
                <a:latin typeface="Arial"/>
                <a:ea typeface="Calibri"/>
              </a:rPr>
              <a:t>Formalização no Ambiente Virtual da Disciplina (AVA)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0" lang="pt-PT" sz="1600" spc="-1" strike="noStrike">
                <a:solidFill>
                  <a:srgbClr val="000000"/>
                </a:solidFill>
                <a:latin typeface="Arial"/>
                <a:ea typeface="Calibri"/>
              </a:rPr>
              <a:t>	</a:t>
            </a:r>
            <a:r>
              <a:rPr b="1" lang="pt-PT" sz="1600" spc="-1" strike="noStrike">
                <a:solidFill>
                  <a:srgbClr val="000000"/>
                </a:solidFill>
                <a:latin typeface="Arial"/>
                <a:ea typeface="Calibri"/>
              </a:rPr>
              <a:t>=&gt; CRIAR GRUPOS DE TRABALHOS NO AVA &lt;=</a:t>
            </a: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4257000" y="3384360"/>
            <a:ext cx="2762280" cy="105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LET’S CODE!!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3580920" y="4320000"/>
            <a:ext cx="3258360" cy="215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Para a próxima semana….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360000" y="198000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Pesquisa sobre as estruturas de dados Lista, Fila e Pilha.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Leitura Recomendada: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http://117.211.166.170:8080/jspui/bitstream/123456789/1552/1/Linked.pdf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Bons estudos e boa semana!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8" name="CustomShape 4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Aula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360000" y="198000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098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Apresentação do Professor</a:t>
            </a:r>
            <a:endParaRPr b="0" lang="pt-BR" sz="16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 que esperar da disciplina?</a:t>
            </a:r>
            <a:endParaRPr b="0" lang="pt-BR" sz="16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Plano de Ensino</a:t>
            </a:r>
            <a:endParaRPr b="0" lang="pt-BR" sz="16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Ferramentas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0"/>
          <p:cNvSpPr/>
          <p:nvPr/>
        </p:nvSpPr>
        <p:spPr>
          <a:xfrm>
            <a:off x="360000" y="360000"/>
            <a:ext cx="9345600" cy="88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Prof. André Gustavo Hochuli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75" name="CustomShape 5"/>
          <p:cNvSpPr/>
          <p:nvPr/>
        </p:nvSpPr>
        <p:spPr>
          <a:xfrm>
            <a:off x="360000" y="1627920"/>
            <a:ext cx="9165600" cy="466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Formação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Ciência da Computação [2004, PUCPR]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Mestre [2007, PPGIA/PUCPR]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Doutor [2018, PPGINF/UFPR]</a:t>
            </a:r>
            <a:endParaRPr b="0" lang="pt-BR" sz="1300" spc="-1" strike="noStrike">
              <a:latin typeface="Arial"/>
            </a:endParaRPr>
          </a:p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Experiência Profissional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P&amp;D em Visão Computacional [2008-2013]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Professor Universitário [2014 – Atual]</a:t>
            </a:r>
            <a:endParaRPr b="0" lang="pt-BR" sz="1300" spc="-1" strike="noStrike">
              <a:latin typeface="Arial"/>
            </a:endParaRPr>
          </a:p>
          <a:p>
            <a:pPr lvl="3" marL="4572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Linhas de Pesquisa</a:t>
            </a:r>
            <a:endParaRPr b="0" lang="pt-BR" sz="1300" spc="-1" strike="noStrike">
              <a:latin typeface="Arial"/>
            </a:endParaRPr>
          </a:p>
          <a:p>
            <a:pPr lvl="4" marL="1080000" indent="-2160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Aprendizagem de Máquina e Reconhecimento de Padrões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176" name="CustomShape 6"/>
          <p:cNvSpPr/>
          <p:nvPr/>
        </p:nvSpPr>
        <p:spPr>
          <a:xfrm>
            <a:off x="7560000" y="3216960"/>
            <a:ext cx="1499760" cy="89352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Hobbies</a:t>
            </a:r>
            <a:r>
              <a:rPr b="0" lang="pt-BR" sz="14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Aviação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Futebol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Tecnologia</a:t>
            </a:r>
            <a:endParaRPr b="0" lang="pt-BR" sz="1100" spc="-1" strike="noStrike">
              <a:latin typeface="Arial"/>
            </a:endParaRPr>
          </a:p>
        </p:txBody>
      </p:sp>
      <p:pic>
        <p:nvPicPr>
          <p:cNvPr id="177" name="Picture 1" descr=""/>
          <p:cNvPicPr/>
          <p:nvPr/>
        </p:nvPicPr>
        <p:blipFill>
          <a:blip r:embed="rId1"/>
          <a:stretch/>
        </p:blipFill>
        <p:spPr>
          <a:xfrm>
            <a:off x="7560000" y="1620000"/>
            <a:ext cx="1499760" cy="1590480"/>
          </a:xfrm>
          <a:prstGeom prst="rect">
            <a:avLst/>
          </a:prstGeom>
          <a:ln w="0">
            <a:noFill/>
          </a:ln>
        </p:spPr>
      </p:pic>
      <p:sp>
        <p:nvSpPr>
          <p:cNvPr id="178" name="CustomShape 7"/>
          <p:cNvSpPr/>
          <p:nvPr/>
        </p:nvSpPr>
        <p:spPr>
          <a:xfrm>
            <a:off x="7608600" y="6886080"/>
            <a:ext cx="2270880" cy="3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437760" y="4572000"/>
            <a:ext cx="4420800" cy="2158560"/>
          </a:xfrm>
          <a:prstGeom prst="rect">
            <a:avLst/>
          </a:prstGeom>
          <a:ln w="0">
            <a:noFill/>
          </a:ln>
        </p:spPr>
      </p:pic>
      <p:pic>
        <p:nvPicPr>
          <p:cNvPr id="180" name="" descr=""/>
          <p:cNvPicPr/>
          <p:nvPr/>
        </p:nvPicPr>
        <p:blipFill>
          <a:blip r:embed="rId3"/>
          <a:srcRect l="0" t="-976" r="0" b="3268"/>
          <a:stretch/>
        </p:blipFill>
        <p:spPr>
          <a:xfrm>
            <a:off x="4932000" y="4564080"/>
            <a:ext cx="5034240" cy="2233080"/>
          </a:xfrm>
          <a:prstGeom prst="rect">
            <a:avLst/>
          </a:prstGeom>
          <a:ln w="0">
            <a:noFill/>
          </a:ln>
        </p:spPr>
      </p:pic>
      <p:sp>
        <p:nvSpPr>
          <p:cNvPr id="181" name=""/>
          <p:cNvSpPr/>
          <p:nvPr/>
        </p:nvSpPr>
        <p:spPr>
          <a:xfrm>
            <a:off x="937800" y="6889320"/>
            <a:ext cx="64411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 que esperar da disciplina ?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360000" y="198000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Abordagem Teórico – Prática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Principais Tópicos em Estrutura de Dados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Material em Inglês - Livros e Artigos 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Resolução de problemas do cotidiano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Espaço para o estudante debater e trazer problemas/dúvidas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Trabalhos em grupos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Linguagens C e Python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Ensino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360000" y="198000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Introdução e Conceitos Básicos</a:t>
            </a:r>
            <a:endParaRPr b="0" lang="pt-BR" sz="14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Métodos de Ordenação</a:t>
            </a:r>
            <a:endParaRPr b="0" lang="pt-BR" sz="14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Estruturas de Dados Elementares (listas, pilhas, filas)</a:t>
            </a:r>
            <a:endParaRPr b="0" lang="pt-BR" sz="14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Tabela Hash (Hashing)</a:t>
            </a:r>
            <a:endParaRPr b="0" lang="pt-BR" sz="14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Árvores (Binária e AVL) e Métodos de Balanceamento</a:t>
            </a:r>
            <a:endParaRPr b="0" lang="pt-BR" sz="14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Grafos</a:t>
            </a:r>
            <a:endParaRPr b="0" lang="pt-BR" sz="14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Complexidade e Programação Dinâmica</a:t>
            </a:r>
            <a:endParaRPr b="0" lang="pt-BR" sz="14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Avaliação:</a:t>
            </a:r>
            <a:endParaRPr b="0" lang="pt-BR" sz="14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Trabalhos, Seminários, Avaliações (Provas)</a:t>
            </a:r>
            <a:endParaRPr b="0" lang="pt-BR" sz="14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Trabalho de Recuperação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4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Média: (Trab + Aval) / N</a:t>
            </a:r>
            <a:endParaRPr b="0" lang="pt-BR" sz="14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 = Qtd Trab + Qtd de Aval </a:t>
            </a:r>
            <a:endParaRPr b="0" lang="pt-BR" sz="1400" spc="-1" strike="noStrike">
              <a:latin typeface="Arial"/>
            </a:endParaRPr>
          </a:p>
          <a:p>
            <a:pPr marL="43524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43524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43524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89" name="Imagem 144" descr=""/>
          <p:cNvPicPr/>
          <p:nvPr/>
        </p:nvPicPr>
        <p:blipFill>
          <a:blip r:embed="rId1"/>
          <a:stretch/>
        </p:blipFill>
        <p:spPr>
          <a:xfrm>
            <a:off x="6949440" y="3398760"/>
            <a:ext cx="1972440" cy="2631600"/>
          </a:xfrm>
          <a:prstGeom prst="rect">
            <a:avLst/>
          </a:prstGeom>
          <a:ln w="0">
            <a:noFill/>
          </a:ln>
        </p:spPr>
      </p:pic>
      <p:sp>
        <p:nvSpPr>
          <p:cNvPr id="190" name="CustomShape 4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Introdução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360000" y="15883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Arrays não apresentam bom desempenho ao armazenar grandes massas de dados e/ou dados complexos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Alocação contígua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Vantagens</a:t>
            </a:r>
            <a:endParaRPr b="0" lang="pt-BR" sz="15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Acesso é rápido e sequencial</a:t>
            </a:r>
            <a:endParaRPr b="0" lang="pt-BR" sz="15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Baixo Overhead </a:t>
            </a:r>
            <a:endParaRPr b="0" lang="pt-BR" sz="15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Requer baixo nível de programação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Desvantagem</a:t>
            </a:r>
            <a:endParaRPr b="0" lang="pt-BR" sz="15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Inviável para grandes massas de dados</a:t>
            </a:r>
            <a:endParaRPr b="0" lang="pt-BR" sz="15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Limitado ao número de blocos sequenciais livres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94" name="Imagem 149" descr=""/>
          <p:cNvPicPr/>
          <p:nvPr/>
        </p:nvPicPr>
        <p:blipFill>
          <a:blip r:embed="rId1"/>
          <a:stretch/>
        </p:blipFill>
        <p:spPr>
          <a:xfrm>
            <a:off x="4680000" y="2340000"/>
            <a:ext cx="4927680" cy="2756880"/>
          </a:xfrm>
          <a:prstGeom prst="rect">
            <a:avLst/>
          </a:prstGeom>
          <a:ln w="0">
            <a:noFill/>
          </a:ln>
        </p:spPr>
      </p:pic>
      <p:sp>
        <p:nvSpPr>
          <p:cNvPr id="195" name="CustomShape 4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Introdução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360000" y="162504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Estrutura de dados utilizam sequências de ponteiros para blocos de memória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Alocação não-contígua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Vantagens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Armazenar grandes massas de dados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Memória física é o limite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Desvantagem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“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Desempenho” 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Alto Overhead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Requer alto nível de programação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99" name="Imagem 154" descr=""/>
          <p:cNvPicPr/>
          <p:nvPr/>
        </p:nvPicPr>
        <p:blipFill>
          <a:blip r:embed="rId1"/>
          <a:stretch/>
        </p:blipFill>
        <p:spPr>
          <a:xfrm>
            <a:off x="4427280" y="3780000"/>
            <a:ext cx="5472000" cy="3039840"/>
          </a:xfrm>
          <a:prstGeom prst="rect">
            <a:avLst/>
          </a:prstGeom>
          <a:ln w="0">
            <a:noFill/>
          </a:ln>
        </p:spPr>
      </p:pic>
      <p:sp>
        <p:nvSpPr>
          <p:cNvPr id="200" name="CustomShape 4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Estruturas Comuns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360000" y="1695960"/>
            <a:ext cx="9172440" cy="49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Conceito de alocação não-contígua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Topologias </a:t>
            </a:r>
            <a:endParaRPr b="0" lang="pt-BR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Listas</a:t>
            </a:r>
            <a:endParaRPr b="0" lang="pt-BR" sz="1800" spc="-1" strike="noStrike">
              <a:latin typeface="Arial"/>
            </a:endParaRPr>
          </a:p>
          <a:p>
            <a:pPr lvl="3" marL="11052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Pilhas</a:t>
            </a:r>
            <a:endParaRPr b="0" lang="pt-BR" sz="1800" spc="-1" strike="noStrike">
              <a:latin typeface="Arial"/>
            </a:endParaRPr>
          </a:p>
          <a:p>
            <a:pPr lvl="3" marL="11052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Filas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Árvores</a:t>
            </a:r>
            <a:endParaRPr b="0" lang="pt-BR" sz="1800" spc="-1" strike="noStrike">
              <a:latin typeface="Arial"/>
            </a:endParaRPr>
          </a:p>
          <a:p>
            <a:pPr lvl="3" marL="11052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Binárias</a:t>
            </a:r>
            <a:endParaRPr b="0" lang="pt-BR" sz="1800" spc="-1" strike="noStrike">
              <a:latin typeface="Arial"/>
            </a:endParaRPr>
          </a:p>
          <a:p>
            <a:pPr lvl="3" marL="11052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Red Black</a:t>
            </a:r>
            <a:endParaRPr b="0" lang="pt-BR" sz="1800" spc="-1" strike="noStrike">
              <a:latin typeface="Arial"/>
            </a:endParaRPr>
          </a:p>
          <a:p>
            <a:pPr lvl="3" marL="11052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......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05" name="Picture 2" descr="Data Structure - Tech Blog"/>
          <p:cNvPicPr/>
          <p:nvPr/>
        </p:nvPicPr>
        <p:blipFill>
          <a:blip r:embed="rId1"/>
          <a:srcRect l="0" t="17502" r="0" b="0"/>
          <a:stretch/>
        </p:blipFill>
        <p:spPr>
          <a:xfrm>
            <a:off x="2685960" y="2457720"/>
            <a:ext cx="7200360" cy="373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5"/>
          <p:cNvSpPr/>
          <p:nvPr/>
        </p:nvSpPr>
        <p:spPr>
          <a:xfrm>
            <a:off x="360000" y="333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 e Busca de Dados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7" name="CustomShape 16"/>
          <p:cNvSpPr/>
          <p:nvPr/>
        </p:nvSpPr>
        <p:spPr>
          <a:xfrm>
            <a:off x="540000" y="4680000"/>
            <a:ext cx="9172440" cy="25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1526</TotalTime>
  <Application>LibreOffice/7.3.7.2$Linux_X86_64 LibreOffice_project/30$Build-2</Application>
  <AppVersion>15.0000</AppVersion>
  <Words>747</Words>
  <Paragraphs>176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cp:lastPrinted>2021-09-24T13:47:51Z</cp:lastPrinted>
  <dcterms:modified xsi:type="dcterms:W3CDTF">2024-08-01T23:44:31Z</dcterms:modified>
  <cp:revision>151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13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